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7"/>
  </p:notesMasterIdLst>
  <p:sldIdLst>
    <p:sldId id="287" r:id="rId3"/>
    <p:sldId id="326" r:id="rId4"/>
    <p:sldId id="329" r:id="rId5"/>
    <p:sldId id="327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6" r:id="rId23"/>
    <p:sldId id="347" r:id="rId24"/>
    <p:sldId id="348" r:id="rId25"/>
    <p:sldId id="349" r:id="rId26"/>
  </p:sldIdLst>
  <p:sldSz cx="9144000" cy="5143500" type="screen16x9"/>
  <p:notesSz cx="6797675" cy="987425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itry Lakontsev" initials="DL" lastIdx="1" clrIdx="0">
    <p:extLst>
      <p:ext uri="{19B8F6BF-5375-455C-9EA6-DF929625EA0E}">
        <p15:presenceInfo xmlns:p15="http://schemas.microsoft.com/office/powerpoint/2012/main" userId="S-1-5-21-3323604574-3833187214-1353823002-59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9EF"/>
    <a:srgbClr val="C1EFFF"/>
    <a:srgbClr val="FFEEB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2294" autoAdjust="0"/>
  </p:normalViewPr>
  <p:slideViewPr>
    <p:cSldViewPr snapToGrid="0" snapToObjects="1">
      <p:cViewPr varScale="1">
        <p:scale>
          <a:sx n="77" d="100"/>
          <a:sy n="77" d="100"/>
        </p:scale>
        <p:origin x="64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AFCDB-3C88-4399-8B8F-0480CFAAF19D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45843-95A7-4506-A0BB-BE19B8D96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78599" indent="0" algn="ctr">
              <a:buNone/>
              <a:defRPr/>
            </a:lvl2pPr>
            <a:lvl3pPr marL="557199" indent="0" algn="ctr">
              <a:buNone/>
              <a:defRPr/>
            </a:lvl3pPr>
            <a:lvl4pPr marL="835798" indent="0" algn="ctr">
              <a:buNone/>
              <a:defRPr/>
            </a:lvl4pPr>
            <a:lvl5pPr marL="1114397" indent="0" algn="ctr">
              <a:buNone/>
              <a:defRPr/>
            </a:lvl5pPr>
            <a:lvl6pPr marL="1392996" indent="0" algn="ctr">
              <a:buNone/>
              <a:defRPr/>
            </a:lvl6pPr>
            <a:lvl7pPr marL="1671596" indent="0" algn="ctr">
              <a:buNone/>
              <a:defRPr/>
            </a:lvl7pPr>
            <a:lvl8pPr marL="1950195" indent="0" algn="ctr">
              <a:buNone/>
              <a:defRPr/>
            </a:lvl8pPr>
            <a:lvl9pPr marL="2228795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850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0" y="0"/>
            <a:ext cx="381000" cy="46863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63">
              <a:solidFill>
                <a:srgbClr val="000000"/>
              </a:solidFill>
              <a:latin typeface="Times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5878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4780193"/>
            <a:ext cx="951139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31">
                <a:latin typeface="Arial" pitchFamily="34" charset="0"/>
              </a:defRPr>
            </a:lvl1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  <a:ea typeface="MS PGothic" pitchFamily="34" charset="-128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533400" y="857250"/>
            <a:ext cx="80772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63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98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28547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71550"/>
            <a:ext cx="8023859" cy="3086100"/>
          </a:xfrm>
        </p:spPr>
        <p:txBody>
          <a:bodyPr/>
          <a:lstStyle/>
          <a:p>
            <a:pPr algn="ctr">
              <a:buNone/>
            </a:pPr>
            <a:endParaRPr lang="ru-RU" dirty="0" smtClean="0"/>
          </a:p>
          <a:p>
            <a:pPr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2800" dirty="0" smtClean="0"/>
              <a:t>Interactive data visualization in Python</a:t>
            </a:r>
            <a:endParaRPr lang="ru-RU" sz="28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8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4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400" dirty="0" smtClean="0"/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Alexey </a:t>
            </a:r>
            <a:r>
              <a:rPr lang="en-US" sz="1800" dirty="0" err="1" smtClean="0"/>
              <a:t>Zaytsev</a:t>
            </a:r>
            <a:r>
              <a:rPr lang="en-US" sz="1800" dirty="0" smtClean="0"/>
              <a:t>,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err="1"/>
              <a:t>Skoltech</a:t>
            </a:r>
            <a:r>
              <a:rPr lang="en-US" sz="1800" dirty="0"/>
              <a:t>, </a:t>
            </a:r>
            <a:r>
              <a:rPr lang="en-US" sz="1800" dirty="0" smtClean="0"/>
              <a:t>CDISE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15 </a:t>
            </a:r>
            <a:r>
              <a:rPr lang="en-US" sz="1800" dirty="0" smtClean="0"/>
              <a:t>January</a:t>
            </a:r>
            <a:endParaRPr lang="ru-RU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2887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Craft of Data 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can be too complex sometimes!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10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866" y="981277"/>
            <a:ext cx="5639125" cy="379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with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277" y="1091300"/>
            <a:ext cx="606998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65000"/>
                  </a:schemeClr>
                </a:solidFill>
              </a:rPr>
              <a:t>Strengths: 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Designed like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Matlab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: switching was easy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Many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rendering 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backends</a:t>
            </a:r>
            <a:endParaRPr lang="en-US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reproduce just about any plot (with a bit of effort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Well-tested, standard tool for over a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decade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 smtClean="0"/>
              <a:t>Weaknesses: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API </a:t>
            </a:r>
            <a:r>
              <a:rPr lang="en-US" dirty="0"/>
              <a:t>is imperative &amp; often overly verbose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Sometimes </a:t>
            </a:r>
            <a:r>
              <a:rPr lang="en-US" dirty="0"/>
              <a:t>poor stylistic defaults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Poor </a:t>
            </a:r>
            <a:r>
              <a:rPr lang="en-US" dirty="0"/>
              <a:t>support for web/interactive graphs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Often </a:t>
            </a:r>
            <a:r>
              <a:rPr lang="en-US" dirty="0"/>
              <a:t>slow for large &amp; complicated 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35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9430" y="2371460"/>
            <a:ext cx="769584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Everyone’s Goal: Improve on the weaknesses of </a:t>
            </a:r>
            <a:r>
              <a:rPr lang="en-US" sz="2400" dirty="0" err="1"/>
              <a:t>matplotlib</a:t>
            </a:r>
            <a:r>
              <a:rPr lang="en-US" sz="2400" dirty="0"/>
              <a:t> (without sacrificing the strengths!)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90310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on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13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1084378"/>
            <a:ext cx="4191000" cy="22764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95500" y="336781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Common Idea: Keep </a:t>
            </a:r>
            <a:r>
              <a:rPr lang="en-US" dirty="0" err="1"/>
              <a:t>matplotlib</a:t>
            </a:r>
            <a:r>
              <a:rPr lang="en-US" dirty="0"/>
              <a:t> as </a:t>
            </a:r>
            <a:r>
              <a:rPr lang="en-US" b="1" dirty="0" smtClean="0"/>
              <a:t>a versatile, well-tested backend</a:t>
            </a:r>
            <a:r>
              <a:rPr lang="en-US" dirty="0" smtClean="0"/>
              <a:t>, </a:t>
            </a:r>
            <a:r>
              <a:rPr lang="en-US" dirty="0"/>
              <a:t>and provide a new domain-specific API. </a:t>
            </a:r>
          </a:p>
        </p:txBody>
      </p:sp>
    </p:spTree>
    <p:extLst>
      <p:ext uri="{BB962C8B-B14F-4D97-AF65-F5344CB8AC3E}">
        <p14:creationId xmlns:p14="http://schemas.microsoft.com/office/powerpoint/2010/main" val="403983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Javascript</a:t>
            </a:r>
            <a:r>
              <a:rPr lang="en-US" dirty="0" smtClean="0"/>
              <a:t> based </a:t>
            </a:r>
            <a:r>
              <a:rPr lang="en-US" dirty="0" err="1" smtClean="0"/>
              <a:t>Viz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21037" y="3829483"/>
            <a:ext cx="53693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Common Idea: build a new API that produces a </a:t>
            </a:r>
            <a:r>
              <a:rPr lang="en-US" dirty="0" smtClean="0"/>
              <a:t>plot serialization </a:t>
            </a:r>
            <a:r>
              <a:rPr lang="en-US" dirty="0"/>
              <a:t>(often JSON) that can be displayed in </a:t>
            </a:r>
            <a:r>
              <a:rPr lang="en-US" dirty="0" smtClean="0"/>
              <a:t>the browser </a:t>
            </a:r>
            <a:r>
              <a:rPr lang="en-US" dirty="0"/>
              <a:t>(often in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905" y="998662"/>
            <a:ext cx="4523595" cy="283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4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with </a:t>
            </a:r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15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43"/>
          <a:stretch/>
        </p:blipFill>
        <p:spPr>
          <a:xfrm>
            <a:off x="479429" y="973667"/>
            <a:ext cx="6178163" cy="37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0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16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63" y="895231"/>
            <a:ext cx="6199664" cy="416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38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with </a:t>
            </a:r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277" y="1091300"/>
            <a:ext cx="606998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Strengths: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Web </a:t>
            </a:r>
            <a:r>
              <a:rPr lang="en-US" dirty="0"/>
              <a:t>view/interactivity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Imperative </a:t>
            </a:r>
            <a:r>
              <a:rPr lang="en-US" dirty="0"/>
              <a:t>and Declarative layer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Handles </a:t>
            </a:r>
            <a:r>
              <a:rPr lang="en-US" dirty="0"/>
              <a:t>large and/or streaming datasets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Geographical </a:t>
            </a:r>
            <a:r>
              <a:rPr lang="en-US" dirty="0"/>
              <a:t>visualization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Fully </a:t>
            </a:r>
            <a:r>
              <a:rPr lang="en-US" dirty="0"/>
              <a:t>open </a:t>
            </a:r>
            <a:r>
              <a:rPr lang="en-US" dirty="0" smtClean="0"/>
              <a:t>source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 smtClean="0"/>
              <a:t>Weaknesses: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 </a:t>
            </a:r>
            <a:r>
              <a:rPr lang="en-US" dirty="0"/>
              <a:t>vector output (need PDF/EPS? Sorry)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Newer </a:t>
            </a:r>
            <a:r>
              <a:rPr lang="en-US" dirty="0"/>
              <a:t>tool with a smaller user-base </a:t>
            </a:r>
            <a:r>
              <a:rPr lang="en-US" dirty="0" smtClean="0"/>
              <a:t>than </a:t>
            </a:r>
            <a:r>
              <a:rPr lang="en-US" dirty="0" err="1" smtClean="0"/>
              <a:t>matplotlib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Slow for large 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1943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with </a:t>
            </a:r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18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30" y="881999"/>
            <a:ext cx="6560973" cy="40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90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gallery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19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88" y="1086338"/>
            <a:ext cx="6413858" cy="386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09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Python’s Data Visualization Landscape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745" y="4349698"/>
            <a:ext cx="3771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Beyond </a:t>
            </a:r>
            <a:r>
              <a:rPr lang="en-US" dirty="0"/>
              <a:t>Bullet Points, Cliff Atkinson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36062"/>
            <a:ext cx="6250937" cy="4582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5034" y="4693866"/>
            <a:ext cx="71965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YouTube Noto"/>
              </a:rPr>
              <a:t>Jake </a:t>
            </a:r>
            <a:r>
              <a:rPr lang="en-US" sz="900" dirty="0" err="1" smtClean="0">
                <a:solidFill>
                  <a:srgbClr val="000000"/>
                </a:solidFill>
                <a:latin typeface="YouTube Noto"/>
              </a:rPr>
              <a:t>VanderPlas</a:t>
            </a:r>
            <a:r>
              <a:rPr lang="en-US" sz="900" dirty="0">
                <a:solidFill>
                  <a:srgbClr val="000000"/>
                </a:solidFill>
                <a:latin typeface="YouTube Noto"/>
              </a:rPr>
              <a:t>,</a:t>
            </a:r>
            <a:r>
              <a:rPr lang="en-US" sz="900" dirty="0" smtClean="0">
                <a:solidFill>
                  <a:srgbClr val="000000"/>
                </a:solidFill>
                <a:latin typeface="YouTube Noto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YouTube Noto"/>
              </a:rPr>
              <a:t>The Python Visualization Landscape </a:t>
            </a:r>
            <a:r>
              <a:rPr lang="en-US" sz="900" dirty="0" err="1">
                <a:solidFill>
                  <a:srgbClr val="000000"/>
                </a:solidFill>
                <a:latin typeface="YouTube Noto"/>
              </a:rPr>
              <a:t>PyCon</a:t>
            </a:r>
            <a:r>
              <a:rPr lang="en-US" sz="900" dirty="0">
                <a:solidFill>
                  <a:srgbClr val="000000"/>
                </a:solidFill>
                <a:latin typeface="YouTube Noto"/>
              </a:rPr>
              <a:t> 2017, https://www.youtube.com/watch?v=FytuB8nFHPQ</a:t>
            </a:r>
          </a:p>
        </p:txBody>
      </p:sp>
    </p:spTree>
    <p:extLst>
      <p:ext uri="{BB962C8B-B14F-4D97-AF65-F5344CB8AC3E}">
        <p14:creationId xmlns:p14="http://schemas.microsoft.com/office/powerpoint/2010/main" val="4060076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with </a:t>
            </a:r>
            <a:r>
              <a:rPr lang="en-US" dirty="0" err="1" smtClean="0"/>
              <a:t>Plotly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20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277" y="1091300"/>
            <a:ext cx="606998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Strengths: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Web view/interactivity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Multi-language </a:t>
            </a:r>
            <a:r>
              <a:rPr lang="en-US" dirty="0"/>
              <a:t>support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3D </a:t>
            </a:r>
            <a:r>
              <a:rPr lang="en-US" dirty="0"/>
              <a:t>plotting capability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Animation </a:t>
            </a:r>
            <a:r>
              <a:rPr lang="en-US" dirty="0"/>
              <a:t>capability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Geographical visualization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 smtClean="0"/>
              <a:t>Weaknesses: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Some features require a paid plan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4436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Larger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75034" y="4693866"/>
            <a:ext cx="71965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YouTube Noto"/>
              </a:rPr>
              <a:t>Jake </a:t>
            </a:r>
            <a:r>
              <a:rPr lang="en-US" sz="900" dirty="0" err="1" smtClean="0">
                <a:solidFill>
                  <a:srgbClr val="000000"/>
                </a:solidFill>
                <a:latin typeface="YouTube Noto"/>
              </a:rPr>
              <a:t>VanderPlas</a:t>
            </a:r>
            <a:r>
              <a:rPr lang="en-US" sz="900" dirty="0">
                <a:solidFill>
                  <a:srgbClr val="000000"/>
                </a:solidFill>
                <a:latin typeface="YouTube Noto"/>
              </a:rPr>
              <a:t>,</a:t>
            </a:r>
            <a:r>
              <a:rPr lang="en-US" sz="900" dirty="0" smtClean="0">
                <a:solidFill>
                  <a:srgbClr val="000000"/>
                </a:solidFill>
                <a:latin typeface="YouTube Noto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YouTube Noto"/>
              </a:rPr>
              <a:t>The Python Visualization Landscape </a:t>
            </a:r>
            <a:r>
              <a:rPr lang="en-US" sz="900" dirty="0" err="1">
                <a:solidFill>
                  <a:srgbClr val="000000"/>
                </a:solidFill>
                <a:latin typeface="YouTube Noto"/>
              </a:rPr>
              <a:t>PyCon</a:t>
            </a:r>
            <a:r>
              <a:rPr lang="en-US" sz="900" dirty="0">
                <a:solidFill>
                  <a:srgbClr val="000000"/>
                </a:solidFill>
                <a:latin typeface="YouTube Noto"/>
              </a:rPr>
              <a:t> 2017, https://www.youtube.com/watch?v=FytuB8nFHPQ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91" y="1074186"/>
            <a:ext cx="5030623" cy="337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3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Datashader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5034" y="980902"/>
            <a:ext cx="5647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 server-side engine for dynamic data aggregation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39" y="1588182"/>
            <a:ext cx="5611091" cy="334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0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Holoviews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23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932634"/>
            <a:ext cx="81159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‒"/>
            </a:pPr>
            <a:r>
              <a:rPr lang="en-US" dirty="0"/>
              <a:t>Datasets themselves stored in objects </a:t>
            </a:r>
            <a:r>
              <a:rPr lang="en-US" dirty="0" smtClean="0"/>
              <a:t>that automatically </a:t>
            </a:r>
            <a:r>
              <a:rPr lang="en-US" dirty="0"/>
              <a:t>produce intelligent </a:t>
            </a:r>
            <a:r>
              <a:rPr lang="en-US" dirty="0" smtClean="0"/>
              <a:t>visualizations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en-US" dirty="0" smtClean="0"/>
              <a:t>Composition </a:t>
            </a:r>
            <a:r>
              <a:rPr lang="en-US" dirty="0"/>
              <a:t>&amp; Interactivity via operator </a:t>
            </a:r>
            <a:r>
              <a:rPr lang="en-US" dirty="0" smtClean="0"/>
              <a:t>overloading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en-US" dirty="0" smtClean="0"/>
              <a:t>Renders </a:t>
            </a:r>
            <a:r>
              <a:rPr lang="en-US" dirty="0"/>
              <a:t>to </a:t>
            </a:r>
            <a:r>
              <a:rPr lang="en-US" dirty="0" err="1"/>
              <a:t>Bokeh</a:t>
            </a:r>
            <a:r>
              <a:rPr lang="en-US" dirty="0"/>
              <a:t>, </a:t>
            </a:r>
            <a:r>
              <a:rPr lang="en-US" dirty="0" err="1"/>
              <a:t>DataShader</a:t>
            </a:r>
            <a:r>
              <a:rPr lang="en-US" dirty="0"/>
              <a:t>, and </a:t>
            </a:r>
            <a:r>
              <a:rPr lang="en-US" dirty="0" err="1"/>
              <a:t>Matplotlib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70" y="2132962"/>
            <a:ext cx="7064375" cy="257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2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have a look at </a:t>
            </a:r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9430" y="2046540"/>
            <a:ext cx="81159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smtClean="0"/>
              <a:t>hub.mybinder.org/user/bokeh-bokeh-notebooks-lr6k0kge/notebooks/tutorial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3785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Python’s Data Visualization Landscape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745" y="4349698"/>
            <a:ext cx="3771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Beyond </a:t>
            </a:r>
            <a:r>
              <a:rPr lang="en-US" dirty="0"/>
              <a:t>Bullet Points, Cliff Atkinson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36062"/>
            <a:ext cx="6250937" cy="45829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5034" y="4693866"/>
            <a:ext cx="719650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YouTube Noto"/>
              </a:rPr>
              <a:t>Jake </a:t>
            </a:r>
            <a:r>
              <a:rPr lang="en-US" sz="900" dirty="0" err="1" smtClean="0">
                <a:solidFill>
                  <a:srgbClr val="000000"/>
                </a:solidFill>
                <a:latin typeface="YouTube Noto"/>
              </a:rPr>
              <a:t>VanderPlas</a:t>
            </a:r>
            <a:r>
              <a:rPr lang="en-US" sz="900" dirty="0">
                <a:solidFill>
                  <a:srgbClr val="000000"/>
                </a:solidFill>
                <a:latin typeface="YouTube Noto"/>
              </a:rPr>
              <a:t>,</a:t>
            </a:r>
            <a:r>
              <a:rPr lang="en-US" sz="900" dirty="0" smtClean="0">
                <a:solidFill>
                  <a:srgbClr val="000000"/>
                </a:solidFill>
                <a:latin typeface="YouTube Noto"/>
              </a:rPr>
              <a:t> </a:t>
            </a:r>
            <a:r>
              <a:rPr lang="en-US" sz="900" dirty="0">
                <a:solidFill>
                  <a:srgbClr val="000000"/>
                </a:solidFill>
                <a:latin typeface="YouTube Noto"/>
              </a:rPr>
              <a:t>The Python Visualization Landscape </a:t>
            </a:r>
            <a:r>
              <a:rPr lang="en-US" sz="900" dirty="0" err="1">
                <a:solidFill>
                  <a:srgbClr val="000000"/>
                </a:solidFill>
                <a:latin typeface="YouTube Noto"/>
              </a:rPr>
              <a:t>PyCon</a:t>
            </a:r>
            <a:r>
              <a:rPr lang="en-US" sz="900" dirty="0">
                <a:solidFill>
                  <a:srgbClr val="000000"/>
                </a:solidFill>
                <a:latin typeface="YouTube Noto"/>
              </a:rPr>
              <a:t> 2017, https://www.youtube.com/watch?v=FytuB8nFHPQ</a:t>
            </a:r>
          </a:p>
        </p:txBody>
      </p:sp>
      <p:sp>
        <p:nvSpPr>
          <p:cNvPr id="7" name="5-Point Star 6"/>
          <p:cNvSpPr/>
          <p:nvPr/>
        </p:nvSpPr>
        <p:spPr bwMode="auto">
          <a:xfrm>
            <a:off x="3752249" y="1683727"/>
            <a:ext cx="259368" cy="21541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5-Point Star 8"/>
          <p:cNvSpPr/>
          <p:nvPr/>
        </p:nvSpPr>
        <p:spPr bwMode="auto">
          <a:xfrm>
            <a:off x="4906972" y="1820949"/>
            <a:ext cx="259368" cy="21541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0" name="5-Point Star 9"/>
          <p:cNvSpPr/>
          <p:nvPr/>
        </p:nvSpPr>
        <p:spPr bwMode="auto">
          <a:xfrm>
            <a:off x="3813918" y="2502998"/>
            <a:ext cx="259368" cy="215411"/>
          </a:xfrm>
          <a:prstGeom prst="star5">
            <a:avLst/>
          </a:prstGeom>
          <a:solidFill>
            <a:schemeClr val="accent2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1" name="5-Point Star 10"/>
          <p:cNvSpPr/>
          <p:nvPr/>
        </p:nvSpPr>
        <p:spPr bwMode="auto">
          <a:xfrm>
            <a:off x="3227642" y="1468316"/>
            <a:ext cx="259368" cy="215411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2" name="5-Point Star 11"/>
          <p:cNvSpPr/>
          <p:nvPr/>
        </p:nvSpPr>
        <p:spPr bwMode="auto">
          <a:xfrm>
            <a:off x="4338706" y="763020"/>
            <a:ext cx="259368" cy="215411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13" name="5-Point Star 12"/>
          <p:cNvSpPr/>
          <p:nvPr/>
        </p:nvSpPr>
        <p:spPr bwMode="auto">
          <a:xfrm>
            <a:off x="3316912" y="890224"/>
            <a:ext cx="259368" cy="215411"/>
          </a:xfrm>
          <a:prstGeom prst="star5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29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with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277" y="1091300"/>
            <a:ext cx="6069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Strengths: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- Designed </a:t>
            </a:r>
            <a:r>
              <a:rPr lang="en-US" dirty="0"/>
              <a:t>like </a:t>
            </a:r>
            <a:r>
              <a:rPr lang="en-US" dirty="0" err="1" smtClean="0"/>
              <a:t>Matlab</a:t>
            </a:r>
            <a:r>
              <a:rPr lang="en-US" dirty="0"/>
              <a:t>: switching was </a:t>
            </a:r>
            <a:r>
              <a:rPr lang="en-US" dirty="0" smtClean="0"/>
              <a:t>easy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740" y="1813925"/>
            <a:ext cx="5368983" cy="26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6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with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277" y="1091300"/>
            <a:ext cx="60699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Strengths: 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en-US" dirty="0" smtClean="0"/>
              <a:t>- Designed </a:t>
            </a:r>
            <a:r>
              <a:rPr lang="en-US" dirty="0"/>
              <a:t>like </a:t>
            </a:r>
            <a:r>
              <a:rPr lang="en-US" dirty="0" err="1" smtClean="0"/>
              <a:t>Matlab</a:t>
            </a:r>
            <a:r>
              <a:rPr lang="en-US" dirty="0"/>
              <a:t>: switching was </a:t>
            </a:r>
            <a:r>
              <a:rPr lang="en-US" dirty="0" smtClean="0"/>
              <a:t>easy</a:t>
            </a:r>
          </a:p>
          <a:p>
            <a:r>
              <a:rPr lang="en-US" dirty="0"/>
              <a:t>- Many rendering </a:t>
            </a:r>
            <a:r>
              <a:rPr lang="en-US" dirty="0" err="1"/>
              <a:t>backends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82" y="2130499"/>
            <a:ext cx="3888059" cy="275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with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277" y="1091300"/>
            <a:ext cx="60699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Strengths: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Designed like </a:t>
            </a:r>
            <a:r>
              <a:rPr lang="en-US" dirty="0" err="1" smtClean="0"/>
              <a:t>Matlab</a:t>
            </a:r>
            <a:r>
              <a:rPr lang="en-US" dirty="0" smtClean="0"/>
              <a:t>: switching was easy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Many </a:t>
            </a:r>
            <a:r>
              <a:rPr lang="en-US" dirty="0"/>
              <a:t>rendering </a:t>
            </a:r>
            <a:r>
              <a:rPr lang="en-US" dirty="0" err="1" smtClean="0"/>
              <a:t>backends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Can reproduce just about any plot (with a bit of effort)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017" y="2485090"/>
            <a:ext cx="6001788" cy="18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49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with </a:t>
            </a:r>
            <a:r>
              <a:rPr lang="en-US" dirty="0" err="1" smtClean="0"/>
              <a:t>Matplotlib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277" y="1091300"/>
            <a:ext cx="606998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Strengths: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Designed like </a:t>
            </a:r>
            <a:r>
              <a:rPr lang="en-US" dirty="0" err="1" smtClean="0"/>
              <a:t>Matlab</a:t>
            </a:r>
            <a:r>
              <a:rPr lang="en-US" dirty="0" smtClean="0"/>
              <a:t>: switching was easy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Many </a:t>
            </a:r>
            <a:r>
              <a:rPr lang="en-US" dirty="0"/>
              <a:t>rendering </a:t>
            </a:r>
            <a:r>
              <a:rPr lang="en-US" dirty="0" err="1" smtClean="0"/>
              <a:t>backends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Can reproduce just about any plot (with a bit of effort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/>
              <a:t>Well-tested, standard tool for over a decade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321" y="2568628"/>
            <a:ext cx="5869755" cy="20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2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can be too complex sometimes!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277" y="1091300"/>
            <a:ext cx="60699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Example: Iris Data</a:t>
            </a:r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961" y="1008973"/>
            <a:ext cx="62007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6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 can be too complex sometimes!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9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277" y="1091300"/>
            <a:ext cx="6069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“I want to scatter petal length vs. sepal length, and color by species”</a:t>
            </a:r>
            <a:endParaRPr lang="en-US" i="1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048" y="2085977"/>
            <a:ext cx="53435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5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10443</TotalTime>
  <Words>472</Words>
  <Application>Microsoft Office PowerPoint</Application>
  <PresentationFormat>On-screen Show (16:9)</PresentationFormat>
  <Paragraphs>113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ＭＳ Ｐゴシック</vt:lpstr>
      <vt:lpstr>ＭＳ Ｐゴシック</vt:lpstr>
      <vt:lpstr>Arial</vt:lpstr>
      <vt:lpstr>Calibri</vt:lpstr>
      <vt:lpstr>Lucida Grande</vt:lpstr>
      <vt:lpstr>Times</vt:lpstr>
      <vt:lpstr>YouTube Noto</vt:lpstr>
      <vt:lpstr>2_Skoltech</vt:lpstr>
      <vt:lpstr>3_Skoltech</vt:lpstr>
      <vt:lpstr>PowerPoint Presentation</vt:lpstr>
      <vt:lpstr>Python’s Data Visualization Landscape </vt:lpstr>
      <vt:lpstr>Python’s Data Visualization Landscape </vt:lpstr>
      <vt:lpstr>Plotting with Matplotlib</vt:lpstr>
      <vt:lpstr>Plotting with Matplotlib</vt:lpstr>
      <vt:lpstr>Plotting with Matplotlib</vt:lpstr>
      <vt:lpstr>Plotting with Matplotlib</vt:lpstr>
      <vt:lpstr>It can be too complex sometimes!</vt:lpstr>
      <vt:lpstr>It can be too complex sometimes!</vt:lpstr>
      <vt:lpstr>It can be too complex sometimes!</vt:lpstr>
      <vt:lpstr>Plotting with Matplotlib</vt:lpstr>
      <vt:lpstr>PowerPoint Presentation</vt:lpstr>
      <vt:lpstr>Building on Matplotlib</vt:lpstr>
      <vt:lpstr>Javascript based Viz</vt:lpstr>
      <vt:lpstr>Plotting with Bokeh</vt:lpstr>
      <vt:lpstr>Bokeh gallery</vt:lpstr>
      <vt:lpstr>Plotting with Bokeh</vt:lpstr>
      <vt:lpstr>Plotting with Plotly</vt:lpstr>
      <vt:lpstr>Plotly gallery</vt:lpstr>
      <vt:lpstr>Plotting with Plotly</vt:lpstr>
      <vt:lpstr>Visualization of Larger data</vt:lpstr>
      <vt:lpstr>Datashader example</vt:lpstr>
      <vt:lpstr>Holoviews</vt:lpstr>
      <vt:lpstr>Let’s have a look at Bokeh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Светлана Кузнецова</dc:creator>
  <cp:lastModifiedBy>Alexey Zaytsev</cp:lastModifiedBy>
  <cp:revision>459</cp:revision>
  <cp:lastPrinted>2018-05-25T13:52:10Z</cp:lastPrinted>
  <dcterms:created xsi:type="dcterms:W3CDTF">2016-01-26T13:21:13Z</dcterms:created>
  <dcterms:modified xsi:type="dcterms:W3CDTF">2019-01-15T13:46:39Z</dcterms:modified>
</cp:coreProperties>
</file>